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1269" r:id="rId3"/>
    <p:sldId id="308" r:id="rId4"/>
    <p:sldId id="272" r:id="rId5"/>
    <p:sldId id="300" r:id="rId6"/>
    <p:sldId id="301" r:id="rId7"/>
    <p:sldId id="314" r:id="rId8"/>
    <p:sldId id="315" r:id="rId9"/>
    <p:sldId id="316" r:id="rId10"/>
    <p:sldId id="302" r:id="rId11"/>
    <p:sldId id="258" r:id="rId12"/>
    <p:sldId id="329" r:id="rId13"/>
    <p:sldId id="298" r:id="rId14"/>
    <p:sldId id="304" r:id="rId15"/>
    <p:sldId id="1270" r:id="rId16"/>
    <p:sldId id="582" r:id="rId17"/>
    <p:sldId id="579" r:id="rId18"/>
    <p:sldId id="577" r:id="rId19"/>
    <p:sldId id="578" r:id="rId20"/>
    <p:sldId id="1272" r:id="rId21"/>
    <p:sldId id="1271" r:id="rId22"/>
    <p:sldId id="1273" r:id="rId23"/>
    <p:sldId id="1274" r:id="rId24"/>
    <p:sldId id="284" r:id="rId25"/>
    <p:sldId id="471" r:id="rId26"/>
    <p:sldId id="472" r:id="rId27"/>
    <p:sldId id="473" r:id="rId28"/>
    <p:sldId id="474" r:id="rId29"/>
    <p:sldId id="382" r:id="rId30"/>
    <p:sldId id="479" r:id="rId31"/>
    <p:sldId id="477" r:id="rId32"/>
    <p:sldId id="478" r:id="rId33"/>
    <p:sldId id="480" r:id="rId34"/>
    <p:sldId id="476" r:id="rId35"/>
    <p:sldId id="580" r:id="rId36"/>
    <p:sldId id="481" r:id="rId37"/>
    <p:sldId id="484" r:id="rId38"/>
    <p:sldId id="482" r:id="rId39"/>
    <p:sldId id="483" r:id="rId40"/>
    <p:sldId id="485" r:id="rId41"/>
    <p:sldId id="487" r:id="rId42"/>
    <p:sldId id="48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0"/>
    <p:restoredTop sz="94428"/>
  </p:normalViewPr>
  <p:slideViewPr>
    <p:cSldViewPr snapToGrid="0" snapToObjects="1" showGuides="1">
      <p:cViewPr varScale="1">
        <p:scale>
          <a:sx n="72" d="100"/>
          <a:sy n="72" d="100"/>
        </p:scale>
        <p:origin x="232" y="9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/story/universities-public-interest-technology-courses-programs/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11.4 million people + 23 days</a:t>
            </a:r>
          </a:p>
          <a:p>
            <a:endParaRPr lang="en-US" dirty="0"/>
          </a:p>
          <a:p>
            <a:r>
              <a:rPr lang="en-US" dirty="0"/>
              <a:t>Data shared between agencies – arresting officer checks database, sees if person has been cycling, sees if they need mental health services</a:t>
            </a:r>
          </a:p>
          <a:p>
            <a:r>
              <a:rPr lang="en-US" dirty="0"/>
              <a:t>Two jails in Florida closed after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data galore</a:t>
            </a:r>
          </a:p>
          <a:p>
            <a:r>
              <a:rPr lang="en-US" dirty="0"/>
              <a:t>http://us-</a:t>
            </a:r>
            <a:r>
              <a:rPr lang="en-US" dirty="0" err="1"/>
              <a:t>cities.survey.okfn.org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7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2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5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2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https://99percentinvisible.org/episode/wait-wait-tell-me/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https://99percentinvisible.org/episode/wait-wait-tell-me/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24832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905925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122363"/>
            <a:ext cx="11887200" cy="2387600"/>
          </a:xfrm>
        </p:spPr>
        <p:txBody>
          <a:bodyPr>
            <a:noAutofit/>
          </a:bodyPr>
          <a:lstStyle/>
          <a:p>
            <a:r>
              <a:rPr lang="en-US" sz="4800" spc="1000" dirty="0"/>
              <a:t>DATA SCIENCE, OPEN SOURCE, &amp; RADICAL TRANSPARENCY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Andrew Heiss, PhD</a:t>
            </a:r>
          </a:p>
          <a:p>
            <a:r>
              <a:rPr lang="en-US" dirty="0"/>
              <a:t>Georgia State University</a:t>
            </a:r>
          </a:p>
          <a:p>
            <a:r>
              <a:rPr lang="en-US" dirty="0"/>
              <a:t>October 10, 2019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DC7011-C472-8944-94A1-625B06AFF725}"/>
              </a:ext>
            </a:extLst>
          </p:cNvPr>
          <p:cNvSpPr txBox="1"/>
          <p:nvPr/>
        </p:nvSpPr>
        <p:spPr>
          <a:xfrm>
            <a:off x="2247900" y="2705725"/>
            <a:ext cx="76962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How do you use all this data to make the world better?</a:t>
            </a:r>
          </a:p>
        </p:txBody>
      </p:sp>
    </p:spTree>
    <p:extLst>
      <p:ext uri="{BB962C8B-B14F-4D97-AF65-F5344CB8AC3E}">
        <p14:creationId xmlns:p14="http://schemas.microsoft.com/office/powerpoint/2010/main" val="294783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22F-9111-7140-AC02-562EDBE7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0" dirty="0"/>
              <a:t>WHAT IS “STATISTICS”?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873E9-57BF-064A-8BFD-8B8E5B198D2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26932E-3F51-C54E-B9C2-8B7B5ABB47B2}"/>
              </a:ext>
            </a:extLst>
          </p:cNvPr>
          <p:cNvSpPr/>
          <p:nvPr/>
        </p:nvSpPr>
        <p:spPr>
          <a:xfrm>
            <a:off x="664138" y="2432978"/>
            <a:ext cx="10863724" cy="230832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Collecting and analyzing data from a representative sample in order to make inferences about a whole population </a:t>
            </a:r>
          </a:p>
        </p:txBody>
      </p:sp>
    </p:spTree>
    <p:extLst>
      <p:ext uri="{BB962C8B-B14F-4D97-AF65-F5344CB8AC3E}">
        <p14:creationId xmlns:p14="http://schemas.microsoft.com/office/powerpoint/2010/main" val="26338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2BC7-E0CC-8045-86F1-C9586240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E1A9F-CC6A-BC43-BA5F-41F576C9DAF9}"/>
              </a:ext>
            </a:extLst>
          </p:cNvPr>
          <p:cNvSpPr/>
          <p:nvPr/>
        </p:nvSpPr>
        <p:spPr>
          <a:xfrm rot="190620">
            <a:off x="1423919" y="1690076"/>
            <a:ext cx="273685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Big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E5441-9BB1-7E4E-8B73-33FE847B67B8}"/>
              </a:ext>
            </a:extLst>
          </p:cNvPr>
          <p:cNvSpPr/>
          <p:nvPr/>
        </p:nvSpPr>
        <p:spPr>
          <a:xfrm rot="21201324">
            <a:off x="2055670" y="2835515"/>
            <a:ext cx="273685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F43B7-42FC-6E4F-9DAA-E7D37F4F4AEF}"/>
              </a:ext>
            </a:extLst>
          </p:cNvPr>
          <p:cNvSpPr/>
          <p:nvPr/>
        </p:nvSpPr>
        <p:spPr>
          <a:xfrm rot="640599">
            <a:off x="3790608" y="4889568"/>
            <a:ext cx="30480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Artificial intelligence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03C07-E7C0-B14E-8C48-C26490CEFDE7}"/>
              </a:ext>
            </a:extLst>
          </p:cNvPr>
          <p:cNvSpPr/>
          <p:nvPr/>
        </p:nvSpPr>
        <p:spPr>
          <a:xfrm rot="499559">
            <a:off x="8315090" y="2762427"/>
            <a:ext cx="320040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41745-0939-6A46-851C-24D593DC51FF}"/>
              </a:ext>
            </a:extLst>
          </p:cNvPr>
          <p:cNvSpPr/>
          <p:nvPr/>
        </p:nvSpPr>
        <p:spPr>
          <a:xfrm rot="21230699">
            <a:off x="7458718" y="4930495"/>
            <a:ext cx="346497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PR-speak for “statistics”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7A8A3D-7793-4F4A-92B5-74247586372D}"/>
              </a:ext>
            </a:extLst>
          </p:cNvPr>
          <p:cNvSpPr/>
          <p:nvPr/>
        </p:nvSpPr>
        <p:spPr>
          <a:xfrm rot="665198">
            <a:off x="5056025" y="3591699"/>
            <a:ext cx="467026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Cloud computing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2E2FF5-E8A2-984C-8496-A3C642874667}"/>
              </a:ext>
            </a:extLst>
          </p:cNvPr>
          <p:cNvSpPr/>
          <p:nvPr/>
        </p:nvSpPr>
        <p:spPr>
          <a:xfrm rot="21395950">
            <a:off x="5519006" y="1671076"/>
            <a:ext cx="320040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Algorithms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BB485-9262-0E4D-BCFD-9C2EB27FF129}"/>
              </a:ext>
            </a:extLst>
          </p:cNvPr>
          <p:cNvSpPr/>
          <p:nvPr/>
        </p:nvSpPr>
        <p:spPr>
          <a:xfrm rot="276745">
            <a:off x="748435" y="4634086"/>
            <a:ext cx="2628483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Neural networks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73CB94-D972-B44B-AD3D-E832B7A70731}"/>
              </a:ext>
            </a:extLst>
          </p:cNvPr>
          <p:cNvCxnSpPr>
            <a:cxnSpLocks/>
          </p:cNvCxnSpPr>
          <p:nvPr/>
        </p:nvCxnSpPr>
        <p:spPr>
          <a:xfrm>
            <a:off x="311150" y="1295400"/>
            <a:ext cx="11576050" cy="5410200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801D84-23F2-8642-BCB8-2D7C071CE09C}"/>
              </a:ext>
            </a:extLst>
          </p:cNvPr>
          <p:cNvCxnSpPr>
            <a:cxnSpLocks/>
          </p:cNvCxnSpPr>
          <p:nvPr/>
        </p:nvCxnSpPr>
        <p:spPr>
          <a:xfrm flipH="1">
            <a:off x="311150" y="1295400"/>
            <a:ext cx="11576051" cy="5410200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A39B31-4155-474D-81DA-7E383DC16A3E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22F-9111-7140-AC02-562EDBE7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0" dirty="0"/>
              <a:t>WHAT IS “DATA SCIENCE”?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873E9-57BF-064A-8BFD-8B8E5B198D2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26932E-3F51-C54E-B9C2-8B7B5ABB47B2}"/>
              </a:ext>
            </a:extLst>
          </p:cNvPr>
          <p:cNvSpPr/>
          <p:nvPr/>
        </p:nvSpPr>
        <p:spPr>
          <a:xfrm>
            <a:off x="2709441" y="2274838"/>
            <a:ext cx="6773118" cy="230832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Turning raw data into understanding, insight, and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84AE6-EE36-8145-AC6A-8FE4A226D09A}"/>
              </a:ext>
            </a:extLst>
          </p:cNvPr>
          <p:cNvSpPr/>
          <p:nvPr/>
        </p:nvSpPr>
        <p:spPr>
          <a:xfrm>
            <a:off x="311150" y="5228311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Collect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2BD3B-5DDB-2A48-B794-42A73F5942C8}"/>
              </a:ext>
            </a:extLst>
          </p:cNvPr>
          <p:cNvSpPr/>
          <p:nvPr/>
        </p:nvSpPr>
        <p:spPr>
          <a:xfrm>
            <a:off x="4233923" y="5228311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Analyze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39EC3-1132-874A-A4D3-0B103D1D4A6C}"/>
              </a:ext>
            </a:extLst>
          </p:cNvPr>
          <p:cNvSpPr/>
          <p:nvPr/>
        </p:nvSpPr>
        <p:spPr>
          <a:xfrm>
            <a:off x="8163046" y="5228310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38979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22F-9111-7140-AC02-562EDBE7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0" dirty="0"/>
              <a:t>WHAT’S THE DIFFERENCE?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873E9-57BF-064A-8BFD-8B8E5B198D2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statsf18.classes.andrewheiss.com/images/readings/ds-venn.png">
            <a:extLst>
              <a:ext uri="{FF2B5EF4-FFF2-40B4-BE49-F238E27FC236}">
                <a16:creationId xmlns:a16="http://schemas.microsoft.com/office/drawing/2014/main" id="{D2830891-82E1-0F44-949B-3D0BE1E10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39" y="1771390"/>
            <a:ext cx="4346655" cy="448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7CCD77-05D8-0647-AC42-D5B723FE8D16}"/>
              </a:ext>
            </a:extLst>
          </p:cNvPr>
          <p:cNvSpPr/>
          <p:nvPr/>
        </p:nvSpPr>
        <p:spPr>
          <a:xfrm>
            <a:off x="7281923" y="1771390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Collect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5F04E3-D730-4C4F-AEB1-32D97BE6EB4F}"/>
              </a:ext>
            </a:extLst>
          </p:cNvPr>
          <p:cNvSpPr/>
          <p:nvPr/>
        </p:nvSpPr>
        <p:spPr>
          <a:xfrm>
            <a:off x="7281923" y="2813150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Analyze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B5D423-4E0F-4545-8A68-195D6C73503E}"/>
              </a:ext>
            </a:extLst>
          </p:cNvPr>
          <p:cNvSpPr/>
          <p:nvPr/>
        </p:nvSpPr>
        <p:spPr>
          <a:xfrm>
            <a:off x="7281923" y="3854910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Communicate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00D12-7617-FA4C-8FCF-617DD48837C1}"/>
              </a:ext>
            </a:extLst>
          </p:cNvPr>
          <p:cNvSpPr/>
          <p:nvPr/>
        </p:nvSpPr>
        <p:spPr>
          <a:xfrm rot="16200000">
            <a:off x="5879374" y="2415381"/>
            <a:ext cx="1811201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62803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97425"/>
            <a:ext cx="11887200" cy="2852737"/>
          </a:xfrm>
        </p:spPr>
        <p:txBody>
          <a:bodyPr>
            <a:normAutofit/>
          </a:bodyPr>
          <a:lstStyle/>
          <a:p>
            <a:r>
              <a:rPr lang="en-US" dirty="0"/>
              <a:t>HOW DO I LEARN HOW TO DO THIS STUFF?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2085894" y="855608"/>
            <a:ext cx="8020212" cy="193899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Find excuses to use data science methods!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68043-1D97-5145-B0FD-BA89706D9D5F}"/>
              </a:ext>
            </a:extLst>
          </p:cNvPr>
          <p:cNvSpPr txBox="1"/>
          <p:nvPr/>
        </p:nvSpPr>
        <p:spPr>
          <a:xfrm>
            <a:off x="4093026" y="4241167"/>
            <a:ext cx="3999593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Data play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1B7DB-E687-6E4C-85A3-501D2503EE8E}"/>
              </a:ext>
            </a:extLst>
          </p:cNvPr>
          <p:cNvSpPr txBox="1"/>
          <p:nvPr/>
        </p:nvSpPr>
        <p:spPr>
          <a:xfrm>
            <a:off x="3387725" y="3249383"/>
            <a:ext cx="541655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Dumb dinky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5897E-D995-A746-A27C-F7846915939E}"/>
              </a:ext>
            </a:extLst>
          </p:cNvPr>
          <p:cNvSpPr txBox="1"/>
          <p:nvPr/>
        </p:nvSpPr>
        <p:spPr>
          <a:xfrm>
            <a:off x="4096203" y="5232951"/>
            <a:ext cx="3999594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Actual projects</a:t>
            </a:r>
          </a:p>
        </p:txBody>
      </p:sp>
    </p:spTree>
    <p:extLst>
      <p:ext uri="{BB962C8B-B14F-4D97-AF65-F5344CB8AC3E}">
        <p14:creationId xmlns:p14="http://schemas.microsoft.com/office/powerpoint/2010/main" val="311520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9FC5-5A1D-B840-B18C-C8BD807B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0"/>
            <a:ext cx="6807200" cy="4376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139AE-10A0-FC40-BDE3-2239A79D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1" y="2239055"/>
            <a:ext cx="6648449" cy="42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7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F858-5BED-F944-8CB1-483312A3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2" y="0"/>
            <a:ext cx="1103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1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4979-CFE5-8545-9501-817F3BEA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79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0718"/>
            <a:ext cx="12192000" cy="2342529"/>
          </a:xfrm>
        </p:spPr>
        <p:txBody>
          <a:bodyPr>
            <a:normAutofit/>
          </a:bodyPr>
          <a:lstStyle/>
          <a:p>
            <a:r>
              <a:rPr lang="en-US" dirty="0"/>
              <a:t>DATA, DATA SCIENCE,</a:t>
            </a:r>
            <a:br>
              <a:rPr lang="en-US" dirty="0"/>
            </a:br>
            <a:r>
              <a:rPr lang="en-US" dirty="0"/>
              <a:t>&amp; PUBLIC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19883-F27F-DF4C-B441-F1F60AB1B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2085894" y="855608"/>
            <a:ext cx="8020212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Take classes!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68043-1D97-5145-B0FD-BA89706D9D5F}"/>
              </a:ext>
            </a:extLst>
          </p:cNvPr>
          <p:cNvSpPr txBox="1"/>
          <p:nvPr/>
        </p:nvSpPr>
        <p:spPr>
          <a:xfrm>
            <a:off x="2717657" y="4241167"/>
            <a:ext cx="6758089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Coursera + online tutorials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1B7DB-E687-6E4C-85A3-501D2503EE8E}"/>
              </a:ext>
            </a:extLst>
          </p:cNvPr>
          <p:cNvSpPr txBox="1"/>
          <p:nvPr/>
        </p:nvSpPr>
        <p:spPr>
          <a:xfrm>
            <a:off x="3387725" y="3249383"/>
            <a:ext cx="541655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Conference sessions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1E753-536B-4242-8CD1-CC782C524E55}"/>
              </a:ext>
            </a:extLst>
          </p:cNvPr>
          <p:cNvSpPr txBox="1"/>
          <p:nvPr/>
        </p:nvSpPr>
        <p:spPr>
          <a:xfrm>
            <a:off x="2082716" y="2052495"/>
            <a:ext cx="8020212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Teach yourself!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5AC8F-4BA2-F44A-A98A-410936E4C754}"/>
              </a:ext>
            </a:extLst>
          </p:cNvPr>
          <p:cNvSpPr txBox="1"/>
          <p:nvPr/>
        </p:nvSpPr>
        <p:spPr>
          <a:xfrm>
            <a:off x="4520352" y="5232951"/>
            <a:ext cx="3152698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Read books</a:t>
            </a:r>
          </a:p>
        </p:txBody>
      </p:sp>
    </p:spTree>
    <p:extLst>
      <p:ext uri="{BB962C8B-B14F-4D97-AF65-F5344CB8AC3E}">
        <p14:creationId xmlns:p14="http://schemas.microsoft.com/office/powerpoint/2010/main" val="212321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573C52-BA43-224C-A27A-ACFD4A97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2124"/>
            <a:ext cx="7772400" cy="426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58FC1A-D36F-6749-89B8-1551DDB3EC57}"/>
              </a:ext>
            </a:extLst>
          </p:cNvPr>
          <p:cNvSpPr/>
          <p:nvPr/>
        </p:nvSpPr>
        <p:spPr>
          <a:xfrm>
            <a:off x="3206750" y="2150076"/>
            <a:ext cx="8680450" cy="4411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88906-6F6C-FC4E-94D6-38DF2E05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2165350"/>
            <a:ext cx="8624193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D241F-0D11-2546-878B-31EFCB0B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8314" cy="905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1E6BC0-9991-D64C-AFE9-3F41C1B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81" y="3305433"/>
            <a:ext cx="6176319" cy="11580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20C4D-606B-0D47-90AC-1AFC8BAE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768822"/>
            <a:ext cx="6052989" cy="221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61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2085894" y="279737"/>
            <a:ext cx="8020212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ds4ps.org</a:t>
            </a:r>
          </a:p>
        </p:txBody>
      </p:sp>
      <p:pic>
        <p:nvPicPr>
          <p:cNvPr id="1026" name="Picture 2" descr="ds4ps">
            <a:extLst>
              <a:ext uri="{FF2B5EF4-FFF2-40B4-BE49-F238E27FC236}">
                <a16:creationId xmlns:a16="http://schemas.microsoft.com/office/drawing/2014/main" id="{B7F34F47-F4FD-3347-856B-EF5183F3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4859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6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97425"/>
            <a:ext cx="118872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RADICAL TRANSPARENCY &amp; PUBLIC WORK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7FF32-4BA1-9F4D-8D94-524D5915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08916"/>
            <a:ext cx="12192000" cy="229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44665-B7AF-AB46-8000-C61B3460539C}"/>
              </a:ext>
            </a:extLst>
          </p:cNvPr>
          <p:cNvSpPr txBox="1"/>
          <p:nvPr/>
        </p:nvSpPr>
        <p:spPr>
          <a:xfrm>
            <a:off x="1600200" y="510570"/>
            <a:ext cx="8991599" cy="156966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we normally think of </a:t>
            </a:r>
            <a:b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our work and goals</a:t>
            </a:r>
          </a:p>
        </p:txBody>
      </p:sp>
    </p:spTree>
    <p:extLst>
      <p:ext uri="{BB962C8B-B14F-4D97-AF65-F5344CB8AC3E}">
        <p14:creationId xmlns:p14="http://schemas.microsoft.com/office/powerpoint/2010/main" val="1634980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244665-B7AF-AB46-8000-C61B3460539C}"/>
              </a:ext>
            </a:extLst>
          </p:cNvPr>
          <p:cNvSpPr txBox="1"/>
          <p:nvPr/>
        </p:nvSpPr>
        <p:spPr>
          <a:xfrm>
            <a:off x="1600200" y="510570"/>
            <a:ext cx="8991599" cy="156966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we should think of </a:t>
            </a:r>
            <a:b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our work and 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3CDAF-3979-7E4A-A4A9-E0F21CF0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04744"/>
            <a:ext cx="12192000" cy="32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2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9FCEC5-4FB3-2F40-9FEC-73BADD4E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254000"/>
            <a:ext cx="8509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3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0141936-490D-454E-B5B5-80FBD5F6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07" y="978040"/>
            <a:ext cx="8451586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0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70908F-29B0-F84D-876C-8CE9A2F95E80}"/>
              </a:ext>
            </a:extLst>
          </p:cNvPr>
          <p:cNvSpPr txBox="1"/>
          <p:nvPr/>
        </p:nvSpPr>
        <p:spPr>
          <a:xfrm>
            <a:off x="3304462" y="4538516"/>
            <a:ext cx="558307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Early feedback on ideas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7D42-79C5-2B4A-938A-012D71CC6E87}"/>
              </a:ext>
            </a:extLst>
          </p:cNvPr>
          <p:cNvSpPr txBox="1"/>
          <p:nvPr/>
        </p:nvSpPr>
        <p:spPr>
          <a:xfrm>
            <a:off x="2008909" y="785679"/>
            <a:ext cx="8174181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Benefits of working in public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B2BFF-843D-AA4B-9766-7A963961885C}"/>
              </a:ext>
            </a:extLst>
          </p:cNvPr>
          <p:cNvSpPr txBox="1"/>
          <p:nvPr/>
        </p:nvSpPr>
        <p:spPr>
          <a:xfrm>
            <a:off x="4793728" y="5422907"/>
            <a:ext cx="260454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B734-1954-964E-AC2C-278A55CDF08A}"/>
              </a:ext>
            </a:extLst>
          </p:cNvPr>
          <p:cNvSpPr txBox="1"/>
          <p:nvPr/>
        </p:nvSpPr>
        <p:spPr>
          <a:xfrm>
            <a:off x="4189343" y="1898745"/>
            <a:ext cx="381331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Build reputation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B512-89C3-0944-A10A-8FE8A0DFAA0C}"/>
              </a:ext>
            </a:extLst>
          </p:cNvPr>
          <p:cNvSpPr txBox="1"/>
          <p:nvPr/>
        </p:nvSpPr>
        <p:spPr>
          <a:xfrm>
            <a:off x="4663500" y="2776435"/>
            <a:ext cx="2865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BAF21-2D20-B748-8672-0FF3A4E83C97}"/>
              </a:ext>
            </a:extLst>
          </p:cNvPr>
          <p:cNvSpPr txBox="1"/>
          <p:nvPr/>
        </p:nvSpPr>
        <p:spPr>
          <a:xfrm>
            <a:off x="3998676" y="3654125"/>
            <a:ext cx="419464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Grow community</a:t>
            </a:r>
          </a:p>
        </p:txBody>
      </p:sp>
    </p:spTree>
    <p:extLst>
      <p:ext uri="{BB962C8B-B14F-4D97-AF65-F5344CB8AC3E}">
        <p14:creationId xmlns:p14="http://schemas.microsoft.com/office/powerpoint/2010/main" val="13316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6F399-6565-8F40-B445-359C154F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3032566"/>
            <a:ext cx="5950297" cy="3177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D3FA5-FA4B-4D45-998C-36CC9375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33" y="307114"/>
            <a:ext cx="5557134" cy="23575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85F79-C386-344A-AD2F-B7998CD3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71" y="3174357"/>
            <a:ext cx="5505388" cy="24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89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6C1D4-CEF9-BA4C-8D11-AD9E67C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567" y="0"/>
            <a:ext cx="73321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99FD29-6672-3E48-9B15-67C89D03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9"/>
          <a:stretch/>
        </p:blipFill>
        <p:spPr>
          <a:xfrm>
            <a:off x="5698671" y="16329"/>
            <a:ext cx="634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630C6-663D-FC43-A6B7-5765924E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EB17B-D6A2-6141-AB27-DD5993C7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75" y="0"/>
            <a:ext cx="1033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70908F-29B0-F84D-876C-8CE9A2F95E80}"/>
              </a:ext>
            </a:extLst>
          </p:cNvPr>
          <p:cNvSpPr txBox="1"/>
          <p:nvPr/>
        </p:nvSpPr>
        <p:spPr>
          <a:xfrm>
            <a:off x="3304463" y="5299330"/>
            <a:ext cx="558307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Make research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7D42-79C5-2B4A-938A-012D71CC6E87}"/>
              </a:ext>
            </a:extLst>
          </p:cNvPr>
          <p:cNvSpPr txBox="1"/>
          <p:nvPr/>
        </p:nvSpPr>
        <p:spPr>
          <a:xfrm>
            <a:off x="3025308" y="654903"/>
            <a:ext cx="614138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to work in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B734-1954-964E-AC2C-278A55CDF08A}"/>
              </a:ext>
            </a:extLst>
          </p:cNvPr>
          <p:cNvSpPr txBox="1"/>
          <p:nvPr/>
        </p:nvSpPr>
        <p:spPr>
          <a:xfrm>
            <a:off x="4520251" y="2659559"/>
            <a:ext cx="31515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Analyze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B512-89C3-0944-A10A-8FE8A0DFAA0C}"/>
              </a:ext>
            </a:extLst>
          </p:cNvPr>
          <p:cNvSpPr txBox="1"/>
          <p:nvPr/>
        </p:nvSpPr>
        <p:spPr>
          <a:xfrm>
            <a:off x="3760501" y="3537249"/>
            <a:ext cx="4671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Blog about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BAF21-2D20-B748-8672-0FF3A4E83C97}"/>
              </a:ext>
            </a:extLst>
          </p:cNvPr>
          <p:cNvSpPr txBox="1"/>
          <p:nvPr/>
        </p:nvSpPr>
        <p:spPr>
          <a:xfrm>
            <a:off x="3998677" y="4414939"/>
            <a:ext cx="419464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Teach concepts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6A67-75DE-2E42-8CCC-357C846E556A}"/>
              </a:ext>
            </a:extLst>
          </p:cNvPr>
          <p:cNvSpPr txBox="1"/>
          <p:nvPr/>
        </p:nvSpPr>
        <p:spPr>
          <a:xfrm>
            <a:off x="4187686" y="1778519"/>
            <a:ext cx="381331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Blog and tweet</a:t>
            </a:r>
          </a:p>
        </p:txBody>
      </p:sp>
    </p:spTree>
    <p:extLst>
      <p:ext uri="{BB962C8B-B14F-4D97-AF65-F5344CB8AC3E}">
        <p14:creationId xmlns:p14="http://schemas.microsoft.com/office/powerpoint/2010/main" val="41854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EA82FBB-8274-6544-BE62-F07B2287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189890" cy="46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27EFC7-18CD-EE40-A99A-EB30FBF7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7921375" cy="4450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40AC1-05D0-FC49-A169-AD80063A0A1B}"/>
              </a:ext>
            </a:extLst>
          </p:cNvPr>
          <p:cNvSpPr txBox="1"/>
          <p:nvPr/>
        </p:nvSpPr>
        <p:spPr>
          <a:xfrm>
            <a:off x="3788943" y="187533"/>
            <a:ext cx="46141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Start a blog</a:t>
            </a:r>
          </a:p>
        </p:txBody>
      </p:sp>
    </p:spTree>
    <p:extLst>
      <p:ext uri="{BB962C8B-B14F-4D97-AF65-F5344CB8AC3E}">
        <p14:creationId xmlns:p14="http://schemas.microsoft.com/office/powerpoint/2010/main" val="3449449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ACC1FC-2F7A-5E4F-A3B7-6D9BEA49E1A2}"/>
              </a:ext>
            </a:extLst>
          </p:cNvPr>
          <p:cNvSpPr txBox="1"/>
          <p:nvPr/>
        </p:nvSpPr>
        <p:spPr>
          <a:xfrm>
            <a:off x="2194016" y="312003"/>
            <a:ext cx="7803967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Finding online communities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53440-3026-0943-81C5-1F287EF3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95400"/>
            <a:ext cx="4167726" cy="519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3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15F7F-7527-4B4D-8980-A0FBA0396AF0}"/>
              </a:ext>
            </a:extLst>
          </p:cNvPr>
          <p:cNvSpPr txBox="1"/>
          <p:nvPr/>
        </p:nvSpPr>
        <p:spPr>
          <a:xfrm>
            <a:off x="4189341" y="187533"/>
            <a:ext cx="3813316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Analyze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BE44E-E76B-7940-946C-3C69DDC7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110834"/>
            <a:ext cx="6346002" cy="5559633"/>
          </a:xfrm>
          <a:prstGeom prst="rect">
            <a:avLst/>
          </a:prstGeom>
        </p:spPr>
      </p:pic>
      <p:pic>
        <p:nvPicPr>
          <p:cNvPr id="5122" name="Picture 2" descr="Polity in the US and OECD">
            <a:extLst>
              <a:ext uri="{FF2B5EF4-FFF2-40B4-BE49-F238E27FC236}">
                <a16:creationId xmlns:a16="http://schemas.microsoft.com/office/drawing/2014/main" id="{066D6561-A920-C542-B6E0-0CFE01EF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3429000"/>
            <a:ext cx="4800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py XPath">
            <a:extLst>
              <a:ext uri="{FF2B5EF4-FFF2-40B4-BE49-F238E27FC236}">
                <a16:creationId xmlns:a16="http://schemas.microsoft.com/office/drawing/2014/main" id="{1B937C58-0A47-EF42-97E3-4D2C06EE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92" y="1432232"/>
            <a:ext cx="4795358" cy="17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0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75A78-20F4-8540-A355-01F03889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684095"/>
            <a:ext cx="5372864" cy="2561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61CEF-B6A8-8742-ADBA-E4E66D26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63964"/>
            <a:ext cx="5219700" cy="278765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D4A88D3-744C-5943-A626-94D814D5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738" y="3393340"/>
            <a:ext cx="4850524" cy="34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st unique nouns in the Qur'an">
            <a:extLst>
              <a:ext uri="{FF2B5EF4-FFF2-40B4-BE49-F238E27FC236}">
                <a16:creationId xmlns:a16="http://schemas.microsoft.com/office/drawing/2014/main" id="{CD018D3B-CDC7-4B44-BFCB-A8FBE27A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40" y="263964"/>
            <a:ext cx="5306410" cy="30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23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6E320-104D-E949-8FBE-D73E1C2CD83A}"/>
              </a:ext>
            </a:extLst>
          </p:cNvPr>
          <p:cNvSpPr txBox="1"/>
          <p:nvPr/>
        </p:nvSpPr>
        <p:spPr>
          <a:xfrm>
            <a:off x="3053590" y="187533"/>
            <a:ext cx="609533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Blog about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61B6E-E9A2-FB4C-A2E1-107164C5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1" y="1292560"/>
            <a:ext cx="6728637" cy="5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6E320-104D-E949-8FBE-D73E1C2CD83A}"/>
              </a:ext>
            </a:extLst>
          </p:cNvPr>
          <p:cNvSpPr txBox="1"/>
          <p:nvPr/>
        </p:nvSpPr>
        <p:spPr>
          <a:xfrm>
            <a:off x="3525059" y="187533"/>
            <a:ext cx="514188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Teach a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824ED-08ED-CE44-B611-7E6FAC8B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85900"/>
            <a:ext cx="5842594" cy="4549031"/>
          </a:xfrm>
          <a:prstGeom prst="rect">
            <a:avLst/>
          </a:prstGeom>
        </p:spPr>
      </p:pic>
      <p:pic>
        <p:nvPicPr>
          <p:cNvPr id="7170" name="Picture 2" descr="Exploratory data analysis">
            <a:extLst>
              <a:ext uri="{FF2B5EF4-FFF2-40B4-BE49-F238E27FC236}">
                <a16:creationId xmlns:a16="http://schemas.microsoft.com/office/drawing/2014/main" id="{6DE0E91E-6B32-CB44-AC33-195C9B28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23" y="4145205"/>
            <a:ext cx="3584553" cy="25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parison of all methods">
            <a:extLst>
              <a:ext uri="{FF2B5EF4-FFF2-40B4-BE49-F238E27FC236}">
                <a16:creationId xmlns:a16="http://schemas.microsoft.com/office/drawing/2014/main" id="{E1163A7F-A23F-3942-936C-541A1A36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64" y="1485900"/>
            <a:ext cx="5603671" cy="26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9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2D85C-BEA2-9B4A-9666-40D9E13DA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9" t="5853" r="20348" b="5230"/>
          <a:stretch/>
        </p:blipFill>
        <p:spPr>
          <a:xfrm>
            <a:off x="4654325" y="1295400"/>
            <a:ext cx="2883350" cy="4805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20D61-A6D1-9A42-8895-A654811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8" y="1485900"/>
            <a:ext cx="2456864" cy="2462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5E0F6F-361C-6446-90B6-4B3A7CAF5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7"/>
          <a:stretch/>
        </p:blipFill>
        <p:spPr>
          <a:xfrm>
            <a:off x="838200" y="4166359"/>
            <a:ext cx="2552700" cy="1653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558A2-7EEE-7045-999A-5812889CE92E}"/>
              </a:ext>
            </a:extLst>
          </p:cNvPr>
          <p:cNvSpPr txBox="1"/>
          <p:nvPr/>
        </p:nvSpPr>
        <p:spPr>
          <a:xfrm>
            <a:off x="8001000" y="2274838"/>
            <a:ext cx="3886200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“To responsibly unleash the power of data to benefit all Americans”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1AD4E-5534-D04C-BCCD-A5B0599B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GOVERNMENT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8F9DD-8AE5-A645-8955-6F60A0E394E0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6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82BED9-9C2E-2243-B6F2-79D461B0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97985"/>
            <a:ext cx="6306631" cy="4062029"/>
          </a:xfrm>
          <a:prstGeom prst="rect">
            <a:avLst/>
          </a:prstGeom>
        </p:spPr>
      </p:pic>
      <p:pic>
        <p:nvPicPr>
          <p:cNvPr id="7" name="Picture 2" descr="Complete example">
            <a:extLst>
              <a:ext uri="{FF2B5EF4-FFF2-40B4-BE49-F238E27FC236}">
                <a16:creationId xmlns:a16="http://schemas.microsoft.com/office/drawing/2014/main" id="{C7A45369-848C-7041-A658-44FD7198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99" y="3494690"/>
            <a:ext cx="4708634" cy="33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hree indifference curves">
            <a:extLst>
              <a:ext uri="{FF2B5EF4-FFF2-40B4-BE49-F238E27FC236}">
                <a16:creationId xmlns:a16="http://schemas.microsoft.com/office/drawing/2014/main" id="{AD6B7C5D-D2C2-9149-BE0C-D32719F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15" y="274473"/>
            <a:ext cx="4539417" cy="32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9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860AA-9910-CA46-BBDE-DEEF782DFB90}"/>
              </a:ext>
            </a:extLst>
          </p:cNvPr>
          <p:cNvSpPr txBox="1"/>
          <p:nvPr/>
        </p:nvSpPr>
        <p:spPr>
          <a:xfrm>
            <a:off x="3008005" y="187533"/>
            <a:ext cx="617599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Make research public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AC17B-4A66-7641-8228-D6DD826D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852" y="1295400"/>
            <a:ext cx="5913496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4D85F-8603-8147-A316-EEB1CBF2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23870"/>
            <a:ext cx="6484883" cy="362713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F0511-E397-9343-8A19-61E53590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50" y="1713185"/>
            <a:ext cx="6346558" cy="326125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8E7CC-B519-E74F-83B2-363E1102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50" y="2240510"/>
            <a:ext cx="6738300" cy="421974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1712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215257-A7A2-3D45-B4F6-3D50CF85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10" y="258639"/>
            <a:ext cx="8682379" cy="6340722"/>
          </a:xfrm>
          <a:prstGeom prst="rect">
            <a:avLst/>
          </a:prstGeom>
          <a:ln w="31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37425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7BA3C-30FB-C74C-8D76-1893C3EA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16" y="605487"/>
            <a:ext cx="7529368" cy="56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9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46185-358F-5746-8919-D363A34FA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" r="2227"/>
          <a:stretch/>
        </p:blipFill>
        <p:spPr>
          <a:xfrm>
            <a:off x="0" y="879764"/>
            <a:ext cx="12192000" cy="5597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AB6C9-87AD-F740-AF43-1DAD1CA6E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2" y="48491"/>
            <a:ext cx="4558145" cy="15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9A6A9-3382-5A45-9D91-526CEE59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970" y="0"/>
            <a:ext cx="8140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50FE1-D460-4443-83CF-1EF8222D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51822"/>
            <a:ext cx="11290300" cy="2705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DE93B-EE8D-6F41-A245-890D6CF7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53" y="3504162"/>
            <a:ext cx="4830844" cy="320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0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lasma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0D1687"/>
      </a:accent1>
      <a:accent2>
        <a:srgbClr val="DA5B69"/>
      </a:accent2>
      <a:accent3>
        <a:srgbClr val="F9983E"/>
      </a:accent3>
      <a:accent4>
        <a:srgbClr val="6621A7"/>
      </a:accent4>
      <a:accent5>
        <a:srgbClr val="AB2494"/>
      </a:accent5>
      <a:accent6>
        <a:srgbClr val="F7E22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328</Words>
  <Application>Microsoft Macintosh PowerPoint</Application>
  <PresentationFormat>Widescreen</PresentationFormat>
  <Paragraphs>79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Avenir Next Demi Bold</vt:lpstr>
      <vt:lpstr>Calibri</vt:lpstr>
      <vt:lpstr>Roboto</vt:lpstr>
      <vt:lpstr>Roboto Light</vt:lpstr>
      <vt:lpstr>Office Theme</vt:lpstr>
      <vt:lpstr>DATA SCIENCE, OPEN SOURCE, &amp; RADICAL TRANSPARENCY</vt:lpstr>
      <vt:lpstr>DATA, DATA SCIENCE, &amp; PUBLIC SERVICE</vt:lpstr>
      <vt:lpstr>PowerPoint Presentation</vt:lpstr>
      <vt:lpstr>DATA AND GOVERNMENT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“STATISTICS”?</vt:lpstr>
      <vt:lpstr>WHAT IS “DATA SCIENCE”?</vt:lpstr>
      <vt:lpstr>WHAT IS “DATA SCIENCE”?</vt:lpstr>
      <vt:lpstr>WHAT’S THE DIFFERENCE?</vt:lpstr>
      <vt:lpstr>HOW DO I LEARN HOW TO DO THIS STUFF?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RADICAL TRANSPARENCY &amp; PUBLIC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130</cp:revision>
  <cp:lastPrinted>2018-09-19T16:19:28Z</cp:lastPrinted>
  <dcterms:created xsi:type="dcterms:W3CDTF">2018-09-04T16:36:47Z</dcterms:created>
  <dcterms:modified xsi:type="dcterms:W3CDTF">2019-10-10T15:41:28Z</dcterms:modified>
</cp:coreProperties>
</file>